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3" r:id="rId6"/>
    <p:sldId id="264" r:id="rId7"/>
    <p:sldId id="265" r:id="rId8"/>
    <p:sldId id="266" r:id="rId9"/>
    <p:sldId id="283" r:id="rId10"/>
    <p:sldId id="269" r:id="rId11"/>
    <p:sldId id="271" r:id="rId12"/>
    <p:sldId id="272" r:id="rId13"/>
    <p:sldId id="284" r:id="rId14"/>
    <p:sldId id="267" r:id="rId15"/>
    <p:sldId id="268" r:id="rId16"/>
    <p:sldId id="274" r:id="rId17"/>
    <p:sldId id="275" r:id="rId18"/>
    <p:sldId id="282" r:id="rId19"/>
    <p:sldId id="280" r:id="rId20"/>
    <p:sldId id="279" r:id="rId21"/>
    <p:sldId id="276" r:id="rId22"/>
    <p:sldId id="278" r:id="rId23"/>
    <p:sldId id="277" r:id="rId24"/>
    <p:sldId id="288" r:id="rId25"/>
    <p:sldId id="262" r:id="rId26"/>
    <p:sldId id="263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3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32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88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0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08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9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47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47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15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24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1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AF1D-7296-42FB-B967-8DE7223E37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F394-B2D3-40C3-AB1D-8F2CCAF9F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81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24637"/>
            <a:ext cx="9144000" cy="1774537"/>
          </a:xfrm>
        </p:spPr>
        <p:txBody>
          <a:bodyPr>
            <a:normAutofit/>
          </a:bodyPr>
          <a:lstStyle/>
          <a:p>
            <a:r>
              <a:rPr lang="en-US" dirty="0" smtClean="0"/>
              <a:t>Alumni </a:t>
            </a:r>
            <a:r>
              <a:rPr lang="en-US" dirty="0" err="1" smtClean="0"/>
              <a:t>Europae</a:t>
            </a:r>
            <a:r>
              <a:rPr lang="en-US" dirty="0" smtClean="0"/>
              <a:t> ASBL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373574"/>
            <a:ext cx="9144000" cy="1655762"/>
          </a:xfrm>
        </p:spPr>
        <p:txBody>
          <a:bodyPr/>
          <a:lstStyle/>
          <a:p>
            <a:r>
              <a:rPr lang="en-US" dirty="0" smtClean="0"/>
              <a:t>16 November 2021  – Financial Survey Results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Payment process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85B43D6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669"/>
            <a:ext cx="9692640" cy="503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837" y="365125"/>
            <a:ext cx="3712436" cy="26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3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 deductibility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E81FAC5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103"/>
            <a:ext cx="9614263" cy="479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468" y="1339519"/>
            <a:ext cx="4095610" cy="27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5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 deductibility more money?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DCBC54C5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354"/>
            <a:ext cx="9975273" cy="500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653" y="1425076"/>
            <a:ext cx="3369239" cy="24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0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Amount if Tax deductible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12173" y="2048814"/>
            <a:ext cx="10515600" cy="4351338"/>
          </a:xfrm>
        </p:spPr>
        <p:txBody>
          <a:bodyPr/>
          <a:lstStyle/>
          <a:p>
            <a:r>
              <a:rPr lang="en-US" sz="6000" dirty="0" smtClean="0"/>
              <a:t>0 min</a:t>
            </a:r>
          </a:p>
          <a:p>
            <a:r>
              <a:rPr lang="en-US" sz="6000" dirty="0" smtClean="0"/>
              <a:t>1000 max</a:t>
            </a:r>
          </a:p>
          <a:p>
            <a:r>
              <a:rPr lang="en-US" sz="6000" dirty="0" smtClean="0"/>
              <a:t>41 average</a:t>
            </a:r>
          </a:p>
          <a:p>
            <a:r>
              <a:rPr lang="en-US" sz="6000" dirty="0" smtClean="0"/>
              <a:t>15 median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123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Voluntary membership fee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8B0471CD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2662"/>
            <a:ext cx="9822873" cy="476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281" y="1508597"/>
            <a:ext cx="3400992" cy="25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0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Required membership fee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AEC6326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129"/>
            <a:ext cx="9914947" cy="504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816" y="1343719"/>
            <a:ext cx="3872184" cy="26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8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Earn more pay more?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BBE193E1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1690688"/>
            <a:ext cx="9074604" cy="506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815" y="1580606"/>
            <a:ext cx="2972174" cy="12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Younger pay less?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A960E197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0764"/>
            <a:ext cx="9312411" cy="50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034" y="1236781"/>
            <a:ext cx="3973150" cy="17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7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Experts pay less?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A9E3188B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0605"/>
            <a:ext cx="9392602" cy="475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20" y="1360161"/>
            <a:ext cx="3230880" cy="133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32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 pay = exclusion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26D517B5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7" y="1526540"/>
            <a:ext cx="9995490" cy="533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967" y="2116658"/>
            <a:ext cx="2854306" cy="11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5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statistics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5300 members</a:t>
            </a:r>
          </a:p>
          <a:p>
            <a:r>
              <a:rPr lang="en-US" dirty="0" smtClean="0"/>
              <a:t>67 respondents (53 EN + 14 FR)</a:t>
            </a:r>
          </a:p>
          <a:p>
            <a:r>
              <a:rPr lang="en-US" dirty="0" smtClean="0"/>
              <a:t>= 1,25% </a:t>
            </a:r>
            <a:r>
              <a:rPr lang="en-US" dirty="0" smtClean="0"/>
              <a:t>of all members</a:t>
            </a: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1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 = receive more?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3DC0BDC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50509"/>
            <a:ext cx="8647611" cy="518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917" y="1350509"/>
            <a:ext cx="3770266" cy="16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 vs Worth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8C2896BD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62"/>
            <a:ext cx="9625874" cy="521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319" y="2055013"/>
            <a:ext cx="3334251" cy="13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7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Accounting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ADF1B95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230"/>
            <a:ext cx="10038080" cy="552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096" y="883558"/>
            <a:ext cx="4340177" cy="17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gain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1168D4D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6561"/>
            <a:ext cx="9620794" cy="534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956" y="1045029"/>
            <a:ext cx="4460044" cy="18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7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results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9F3E8DD1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103"/>
            <a:ext cx="9492343" cy="495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154" y="918013"/>
            <a:ext cx="4186237" cy="18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18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services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13B1B6E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8" y="1279881"/>
            <a:ext cx="9780475" cy="545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78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Familiar services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5B710DD5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003"/>
            <a:ext cx="9975273" cy="5359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183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From the responses received, the board of Alumni Europae supports a voluntary yearly membership fee as structured below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0 euros for current ES students</a:t>
            </a:r>
          </a:p>
          <a:p>
            <a:pPr lvl="1"/>
            <a:r>
              <a:rPr lang="en-US" dirty="0" smtClean="0"/>
              <a:t>1 euro for university students </a:t>
            </a:r>
          </a:p>
          <a:p>
            <a:pPr lvl="1"/>
            <a:r>
              <a:rPr lang="en-US" dirty="0" smtClean="0"/>
              <a:t>15 euros for members</a:t>
            </a:r>
          </a:p>
          <a:p>
            <a:pPr lvl="1"/>
            <a:r>
              <a:rPr lang="en-US" dirty="0" smtClean="0"/>
              <a:t>50 euros for members that can afford to</a:t>
            </a:r>
          </a:p>
        </p:txBody>
      </p:sp>
    </p:spTree>
    <p:extLst>
      <p:ext uri="{BB962C8B-B14F-4D97-AF65-F5344CB8AC3E}">
        <p14:creationId xmlns:p14="http://schemas.microsoft.com/office/powerpoint/2010/main" val="369258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As per the answers received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membership fee should be introduced via the website Pay function</a:t>
            </a:r>
          </a:p>
          <a:p>
            <a:pPr lvl="1"/>
            <a:r>
              <a:rPr lang="en-US" dirty="0" smtClean="0"/>
              <a:t>Members who contribute to AE should not pay more than normal members</a:t>
            </a:r>
          </a:p>
          <a:p>
            <a:pPr lvl="1"/>
            <a:r>
              <a:rPr lang="en-US" dirty="0" smtClean="0"/>
              <a:t>Members who do not pay should not be restricted in current functions</a:t>
            </a:r>
          </a:p>
          <a:p>
            <a:pPr lvl="1"/>
            <a:r>
              <a:rPr lang="en-US" dirty="0" smtClean="0"/>
              <a:t>Extra functions should be available for paying members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6788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The board of Alumni Europae will ensure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That the accounts of the association will be readily available for members</a:t>
            </a:r>
          </a:p>
          <a:p>
            <a:pPr lvl="1"/>
            <a:r>
              <a:rPr lang="en-US" dirty="0" smtClean="0"/>
              <a:t>That the membership fee will show results for members notably in:</a:t>
            </a:r>
          </a:p>
          <a:p>
            <a:pPr lvl="2"/>
            <a:r>
              <a:rPr lang="en-US" dirty="0" smtClean="0"/>
              <a:t>Promoting ES values</a:t>
            </a:r>
          </a:p>
          <a:p>
            <a:pPr lvl="2"/>
            <a:r>
              <a:rPr lang="en-US" dirty="0" smtClean="0"/>
              <a:t>Connecting with former friends</a:t>
            </a:r>
          </a:p>
          <a:p>
            <a:pPr lvl="2"/>
            <a:r>
              <a:rPr lang="en-US" dirty="0" smtClean="0"/>
              <a:t>Local chapters</a:t>
            </a:r>
          </a:p>
          <a:p>
            <a:pPr lvl="2"/>
            <a:r>
              <a:rPr lang="en-US" dirty="0" smtClean="0"/>
              <a:t>Connecting with other ES alumni </a:t>
            </a:r>
          </a:p>
          <a:p>
            <a:pPr lvl="2"/>
            <a:r>
              <a:rPr lang="en-US" dirty="0" smtClean="0"/>
              <a:t>Supporting younger alumni and current students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357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of Respondents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 descr="C:\Users\tfairhurst\AppData\Local\Microsoft\Windows\INetCache\Content.MSO\3EEEEBF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9" y="1746735"/>
            <a:ext cx="9307604" cy="3839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835" y="1473245"/>
            <a:ext cx="31908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 Bracket respondents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DAC67D7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9" y="1828800"/>
            <a:ext cx="8926268" cy="422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38" y="1312986"/>
            <a:ext cx="3702883" cy="28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5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Income Respondents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A4FC281B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1567543"/>
            <a:ext cx="9208181" cy="463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658" y="1180542"/>
            <a:ext cx="4018615" cy="28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you agree?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284C13AB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8847"/>
            <a:ext cx="9849394" cy="490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722" y="1533134"/>
            <a:ext cx="5061448" cy="20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0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Contribution by members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:\Users\tfairhurst\AppData\Local\Microsoft\Windows\INetCache\Content.MSO\9BCBD5F1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1394302"/>
            <a:ext cx="9170126" cy="5463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37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Membership fee vs Donation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C:\Users\tfairhurst\AppData\Local\Microsoft\Windows\INetCache\Content.MSO\8E443E27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1799053"/>
            <a:ext cx="8659906" cy="430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309" y="1540866"/>
            <a:ext cx="3191691" cy="24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8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 amount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4633264"/>
            <a:ext cx="1905000" cy="1905000"/>
          </a:xfrm>
          <a:prstGeom prst="rect">
            <a:avLst/>
          </a:prstGeom>
        </p:spPr>
      </p:pic>
      <p:sp>
        <p:nvSpPr>
          <p:cNvPr id="8" name="AutoShape 3" descr="Forms response chart. Question title: Are you a member of Alumni Europae?. Number of responses: 53 respons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12173" y="2048814"/>
            <a:ext cx="10515600" cy="4351338"/>
          </a:xfrm>
        </p:spPr>
        <p:txBody>
          <a:bodyPr/>
          <a:lstStyle/>
          <a:p>
            <a:r>
              <a:rPr lang="en-US" sz="6000" dirty="0" smtClean="0"/>
              <a:t>0 min</a:t>
            </a:r>
          </a:p>
          <a:p>
            <a:r>
              <a:rPr lang="en-US" sz="6000" dirty="0" smtClean="0"/>
              <a:t>100 max</a:t>
            </a:r>
          </a:p>
          <a:p>
            <a:r>
              <a:rPr lang="en-US" sz="6000" dirty="0" smtClean="0"/>
              <a:t>22 average</a:t>
            </a:r>
          </a:p>
          <a:p>
            <a:r>
              <a:rPr lang="en-US" sz="6000" dirty="0" smtClean="0"/>
              <a:t>10 median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01787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265</Words>
  <Application>Microsoft Office PowerPoint</Application>
  <PresentationFormat>Grand écran</PresentationFormat>
  <Paragraphs>69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Alumni Europae ASBL</vt:lpstr>
      <vt:lpstr>General statistics</vt:lpstr>
      <vt:lpstr>Class of Respondents</vt:lpstr>
      <vt:lpstr>Age Bracket respondents</vt:lpstr>
      <vt:lpstr>Personal Income Respondents</vt:lpstr>
      <vt:lpstr>Do you agree?</vt:lpstr>
      <vt:lpstr>Contribution by members</vt:lpstr>
      <vt:lpstr>Membership fee vs Donation</vt:lpstr>
      <vt:lpstr>Fee amount</vt:lpstr>
      <vt:lpstr>Payment process</vt:lpstr>
      <vt:lpstr>Tax deductibility</vt:lpstr>
      <vt:lpstr>Tax deductibility more money?</vt:lpstr>
      <vt:lpstr>Amount if Tax deductible</vt:lpstr>
      <vt:lpstr>Voluntary membership fee</vt:lpstr>
      <vt:lpstr>Required membership fee</vt:lpstr>
      <vt:lpstr>Earn more pay more?</vt:lpstr>
      <vt:lpstr>Younger pay less?</vt:lpstr>
      <vt:lpstr>Experts pay less?</vt:lpstr>
      <vt:lpstr>No pay = exclusion ?</vt:lpstr>
      <vt:lpstr>Pay = receive more?</vt:lpstr>
      <vt:lpstr>Cost vs Worth</vt:lpstr>
      <vt:lpstr>Accounting</vt:lpstr>
      <vt:lpstr>Personal gain</vt:lpstr>
      <vt:lpstr>General results</vt:lpstr>
      <vt:lpstr>Important services</vt:lpstr>
      <vt:lpstr>Familiar services</vt:lpstr>
      <vt:lpstr>Conclusion</vt:lpstr>
      <vt:lpstr>Conclusion</vt:lpstr>
      <vt:lpstr>Conclusion</vt:lpstr>
    </vt:vector>
  </TitlesOfParts>
  <Company>DG Trésor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Assembly Alumni Europae ASBL</dc:title>
  <dc:creator>FAIRHURST Thomas</dc:creator>
  <cp:lastModifiedBy>FAIRHURST Thomas</cp:lastModifiedBy>
  <cp:revision>70</cp:revision>
  <dcterms:created xsi:type="dcterms:W3CDTF">2019-10-18T10:15:52Z</dcterms:created>
  <dcterms:modified xsi:type="dcterms:W3CDTF">2021-11-16T16:14:13Z</dcterms:modified>
</cp:coreProperties>
</file>